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29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Meta anual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MIPYMES atendidas</c:v>
                </c:pt>
                <c:pt idx="1">
                  <c:v>Total de beneficiarios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180000</c:v>
                </c:pt>
                <c:pt idx="1">
                  <c:v>480000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Avance diciembre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MIPYMES atendidas</c:v>
                </c:pt>
                <c:pt idx="1">
                  <c:v>Total de beneficiarios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0">
                  <c:v>213501</c:v>
                </c:pt>
                <c:pt idx="1">
                  <c:v>601931</c:v>
                </c:pt>
              </c:numCache>
            </c:numRef>
          </c:val>
        </c:ser>
        <c:dLbls>
          <c:showVal val="1"/>
        </c:dLbls>
        <c:overlap val="-25"/>
        <c:axId val="76850304"/>
        <c:axId val="76851840"/>
      </c:barChart>
      <c:catAx>
        <c:axId val="768503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s-MX"/>
          </a:p>
        </c:txPr>
        <c:crossAx val="76851840"/>
        <c:crosses val="autoZero"/>
        <c:auto val="1"/>
        <c:lblAlgn val="ctr"/>
        <c:lblOffset val="100"/>
      </c:catAx>
      <c:valAx>
        <c:axId val="76851840"/>
        <c:scaling>
          <c:orientation val="minMax"/>
        </c:scaling>
        <c:delete val="1"/>
        <c:axPos val="l"/>
        <c:numFmt formatCode="#,##0" sourceLinked="1"/>
        <c:tickLblPos val="none"/>
        <c:crossAx val="7685030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s-MX"/>
        </a:p>
      </c:txPr>
    </c:legend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95BE1-C748-4752-9B91-7E41497431AC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E649A-9E19-4EF3-9E80-384DC5F967BA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051720" y="1196752"/>
            <a:ext cx="5904656" cy="9233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  <a:cs typeface="Arial" charset="0"/>
              </a:rPr>
              <a:t>Porcentaje de MIPYMES atendidas a través de la Red de Apoyo al Emprendedor en relación con el total de beneficiarios de la Red de Apoyo al Emprendedor</a:t>
            </a:r>
            <a:endParaRPr lang="es-ES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Actividad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572000" y="2276872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91680" y="2780928"/>
            <a:ext cx="7200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Mide la proporción de MIPYMES atendidas a través de la Red de Apoyo al Emprendedor en relación con el total de beneficiarios de la misma</a:t>
            </a:r>
            <a:r>
              <a:rPr lang="es-MX" dirty="0" smtClean="0">
                <a:solidFill>
                  <a:prstClr val="black"/>
                </a:solidFill>
              </a:rPr>
              <a:t>.</a:t>
            </a:r>
          </a:p>
          <a:p>
            <a:endParaRPr lang="es-MX" dirty="0">
              <a:solidFill>
                <a:prstClr val="black"/>
              </a:solidFill>
            </a:endParaRPr>
          </a:p>
          <a:p>
            <a:pPr algn="just"/>
            <a:r>
              <a:rPr lang="es-MX" sz="1600" dirty="0">
                <a:solidFill>
                  <a:prstClr val="black"/>
                </a:solidFill>
              </a:rPr>
              <a:t>La Red de Apoyo al Emprendedor </a:t>
            </a:r>
            <a:r>
              <a:rPr lang="es-ES_tradnl" sz="1600" dirty="0">
                <a:solidFill>
                  <a:prstClr val="black"/>
                </a:solidFill>
              </a:rPr>
              <a:t>es el principal instrumento del Gobierno Federal para proporcionar información y asesoría a los emprendedores y MIPYMES. </a:t>
            </a:r>
            <a:r>
              <a:rPr lang="es-MX" sz="1600" dirty="0">
                <a:solidFill>
                  <a:prstClr val="black"/>
                </a:solidFill>
              </a:rPr>
              <a:t>A través de los Puntos para Mover a México, un </a:t>
            </a:r>
            <a:r>
              <a:rPr lang="es-MX" sz="1600" dirty="0" err="1">
                <a:solidFill>
                  <a:prstClr val="black"/>
                </a:solidFill>
              </a:rPr>
              <a:t>call</a:t>
            </a:r>
            <a:r>
              <a:rPr lang="es-MX" sz="1600" dirty="0">
                <a:solidFill>
                  <a:prstClr val="black"/>
                </a:solidFill>
              </a:rPr>
              <a:t> center y el portal electrónico, l</a:t>
            </a:r>
            <a:r>
              <a:rPr lang="es-ES_tradnl" sz="1600" dirty="0">
                <a:solidFill>
                  <a:prstClr val="black"/>
                </a:solidFill>
              </a:rPr>
              <a:t>a Red ofrece </a:t>
            </a:r>
            <a:r>
              <a:rPr lang="es-ES_tradnl" sz="1600" dirty="0" smtClean="0">
                <a:solidFill>
                  <a:prstClr val="black"/>
                </a:solidFill>
              </a:rPr>
              <a:t>diferentes </a:t>
            </a:r>
            <a:r>
              <a:rPr lang="es-ES_tradnl" sz="1600" dirty="0">
                <a:solidFill>
                  <a:prstClr val="black"/>
                </a:solidFill>
              </a:rPr>
              <a:t>apoyos para fortalecer las capacidades empresariales y de gestión de los emprendedores, emprendedoras y las MIPYMES, a saber: </a:t>
            </a:r>
            <a:endParaRPr lang="es-MX" sz="1600" dirty="0">
              <a:solidFill>
                <a:prstClr val="black"/>
              </a:solidFill>
            </a:endParaRPr>
          </a:p>
          <a:p>
            <a:pPr marL="263525" indent="-180975">
              <a:buFont typeface="Arial" pitchFamily="34" charset="0"/>
              <a:buChar char="•"/>
            </a:pPr>
            <a:r>
              <a:rPr lang="es-ES_tradnl" sz="1600" dirty="0">
                <a:solidFill>
                  <a:prstClr val="black"/>
                </a:solidFill>
              </a:rPr>
              <a:t>Asesoría e información sobre los diferentes programas de apoyo públicos y privados a nivel federal y estatal.</a:t>
            </a:r>
            <a:endParaRPr lang="es-MX" sz="1600" dirty="0">
              <a:solidFill>
                <a:prstClr val="black"/>
              </a:solidFill>
            </a:endParaRPr>
          </a:p>
          <a:p>
            <a:pPr marL="263525" indent="-180975">
              <a:buFont typeface="Arial" pitchFamily="34" charset="0"/>
              <a:buChar char="•"/>
            </a:pPr>
            <a:r>
              <a:rPr lang="es-ES_tradnl" sz="1600" dirty="0">
                <a:solidFill>
                  <a:prstClr val="black"/>
                </a:solidFill>
              </a:rPr>
              <a:t>Diagnósticos y test de idea gratuitos que permiten al emprendedor y/o MIPYME conocer el estado que guarda su idea/negocio.</a:t>
            </a:r>
            <a:endParaRPr lang="es-MX" sz="1600" dirty="0">
              <a:solidFill>
                <a:prstClr val="black"/>
              </a:solidFill>
            </a:endParaRPr>
          </a:p>
          <a:p>
            <a:pPr marL="263525" indent="-180975">
              <a:buFont typeface="Arial" pitchFamily="34" charset="0"/>
              <a:buChar char="•"/>
            </a:pPr>
            <a:r>
              <a:rPr lang="es-ES_tradnl" sz="1600" dirty="0">
                <a:solidFill>
                  <a:prstClr val="black"/>
                </a:solidFill>
              </a:rPr>
              <a:t>Vinculación con los programas de apoyo públicos y privados que forman parte de la Red</a:t>
            </a:r>
            <a:endParaRPr lang="es-MX" sz="1600" dirty="0">
              <a:solidFill>
                <a:prstClr val="black"/>
              </a:solidFill>
            </a:endParaRPr>
          </a:p>
          <a:p>
            <a:pPr marL="263525" indent="-180975">
              <a:buFont typeface="Arial" pitchFamily="34" charset="0"/>
              <a:buChar char="•"/>
            </a:pPr>
            <a:r>
              <a:rPr lang="es-ES_tradnl" sz="1600" dirty="0">
                <a:solidFill>
                  <a:prstClr val="black"/>
                </a:solidFill>
              </a:rPr>
              <a:t>Contacto con la Red de Empresarios Mentores y Colaboradores.</a:t>
            </a:r>
            <a:endParaRPr lang="es-MX" sz="1600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79512" y="5818038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MX" dirty="0">
                <a:solidFill>
                  <a:prstClr val="black"/>
                </a:solidFill>
              </a:rPr>
              <a:t> Reportes </a:t>
            </a:r>
            <a:r>
              <a:rPr lang="es-MX" dirty="0" smtClean="0">
                <a:solidFill>
                  <a:prstClr val="black"/>
                </a:solidFill>
              </a:rPr>
              <a:t>trimestrales de la Red </a:t>
            </a:r>
            <a:r>
              <a:rPr lang="es-MX" dirty="0">
                <a:solidFill>
                  <a:prstClr val="black"/>
                </a:solidFill>
              </a:rPr>
              <a:t>de Apoyo al </a:t>
            </a:r>
            <a:r>
              <a:rPr lang="es-MX" dirty="0" smtClean="0">
                <a:solidFill>
                  <a:prstClr val="black"/>
                </a:solidFill>
              </a:rPr>
              <a:t>Emprendedor</a:t>
            </a:r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4" name="16 Rectángulo"/>
          <p:cNvSpPr/>
          <p:nvPr/>
        </p:nvSpPr>
        <p:spPr>
          <a:xfrm>
            <a:off x="395536" y="1268760"/>
            <a:ext cx="8280920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2015 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95536" y="1681232"/>
          <a:ext cx="8208912" cy="1219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38162"/>
                <a:gridCol w="1294086"/>
                <a:gridCol w="59766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Meta anual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Avance diciembre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Observaciones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37%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35%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La Red de Apoyo al Emprendedor brindó atención a más de 213 mil MIPYMES, de un total de más de 601 mil beneficiarios, lo que representa un porcentaje de atención del 35% y un cumplimiento del 95% respecto a la </a:t>
                      </a:r>
                      <a:r>
                        <a:rPr lang="es-MX" sz="1200" smtClean="0"/>
                        <a:t>meta </a:t>
                      </a:r>
                      <a:r>
                        <a:rPr lang="es-MX" sz="1200" smtClean="0"/>
                        <a:t>programada de 37%</a:t>
                      </a:r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1547664" y="3429000"/>
          <a:ext cx="60960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266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5</cp:revision>
  <dcterms:created xsi:type="dcterms:W3CDTF">2015-09-21T17:21:03Z</dcterms:created>
  <dcterms:modified xsi:type="dcterms:W3CDTF">2016-10-18T04:02:49Z</dcterms:modified>
</cp:coreProperties>
</file>